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Proxima Nova"/>
      <p:regular r:id="rId53"/>
      <p:bold r:id="rId54"/>
      <p:italic r:id="rId55"/>
      <p:boldItalic r:id="rId56"/>
    </p:embeddedFont>
    <p:embeddedFont>
      <p:font typeface="Oswald"/>
      <p:regular r:id="rId57"/>
      <p:bold r:id="rId58"/>
    </p:embeddedFont>
    <p:embeddedFont>
      <p:font typeface="Roboto Mon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AD2A014-5746-4619-851F-4768A5B22D20}">
  <a:tblStyle styleId="{3AD2A014-5746-4619-851F-4768A5B22D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34" Type="http://schemas.openxmlformats.org/officeDocument/2006/relationships/slide" Target="slides/slide28.xml"/><Relationship Id="rId21" Type="http://schemas.openxmlformats.org/officeDocument/2006/relationships/slide" Target="slides/slide15.xml"/><Relationship Id="rId50" Type="http://schemas.openxmlformats.org/officeDocument/2006/relationships/slide" Target="slides/slide44.xml"/><Relationship Id="rId55" Type="http://schemas.openxmlformats.org/officeDocument/2006/relationships/font" Target="fonts/ProximaNova-italic.fntdata"/><Relationship Id="rId63" Type="http://schemas.openxmlformats.org/officeDocument/2006/relationships/customXml" Target="../customXml/item1.xml"/><Relationship Id="rId7" Type="http://schemas.openxmlformats.org/officeDocument/2006/relationships/slide" Target="slides/slide1.xml"/><Relationship Id="rId2" Type="http://schemas.openxmlformats.org/officeDocument/2006/relationships/viewProps" Target="viewProps.xml"/><Relationship Id="rId29" Type="http://schemas.openxmlformats.org/officeDocument/2006/relationships/slide" Target="slides/slide23.xml"/><Relationship Id="rId16" Type="http://schemas.openxmlformats.org/officeDocument/2006/relationships/slide" Target="slides/slide10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24" Type="http://schemas.openxmlformats.org/officeDocument/2006/relationships/slide" Target="slides/slide18.xml"/><Relationship Id="rId53" Type="http://schemas.openxmlformats.org/officeDocument/2006/relationships/font" Target="fonts/ProximaNova-regular.fntdata"/><Relationship Id="rId11" Type="http://schemas.openxmlformats.org/officeDocument/2006/relationships/slide" Target="slides/slide5.xml"/><Relationship Id="rId58" Type="http://schemas.openxmlformats.org/officeDocument/2006/relationships/font" Target="fonts/Oswald-bold.fntdata"/><Relationship Id="rId5" Type="http://schemas.openxmlformats.org/officeDocument/2006/relationships/slideMaster" Target="slideMasters/slideMaster1.xml"/><Relationship Id="rId61" Type="http://schemas.openxmlformats.org/officeDocument/2006/relationships/font" Target="fonts/RobotoMono-italic.fntdata"/><Relationship Id="rId19" Type="http://schemas.openxmlformats.org/officeDocument/2006/relationships/slide" Target="slides/slide13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56" Type="http://schemas.openxmlformats.org/officeDocument/2006/relationships/font" Target="fonts/ProximaNova-boldItalic.fntdata"/><Relationship Id="rId14" Type="http://schemas.openxmlformats.org/officeDocument/2006/relationships/slide" Target="slides/slide8.xml"/><Relationship Id="rId64" Type="http://schemas.openxmlformats.org/officeDocument/2006/relationships/customXml" Target="../customXml/item2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presProps" Target="presProps.xml"/><Relationship Id="rId46" Type="http://schemas.openxmlformats.org/officeDocument/2006/relationships/slide" Target="slides/slide40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5" Type="http://schemas.openxmlformats.org/officeDocument/2006/relationships/slide" Target="slides/slide19.xml"/><Relationship Id="rId12" Type="http://schemas.openxmlformats.org/officeDocument/2006/relationships/slide" Target="slides/slide6.xml"/><Relationship Id="rId59" Type="http://schemas.openxmlformats.org/officeDocument/2006/relationships/font" Target="fonts/RobotoMono-regular.fntdata"/><Relationship Id="rId17" Type="http://schemas.openxmlformats.org/officeDocument/2006/relationships/slide" Target="slides/slide11.xml"/><Relationship Id="rId41" Type="http://schemas.openxmlformats.org/officeDocument/2006/relationships/slide" Target="slides/slide35.xml"/><Relationship Id="rId62" Type="http://schemas.openxmlformats.org/officeDocument/2006/relationships/font" Target="fonts/RobotoMono-boldItalic.fntdata"/><Relationship Id="rId20" Type="http://schemas.openxmlformats.org/officeDocument/2006/relationships/slide" Target="slides/slide14.xml"/><Relationship Id="rId54" Type="http://schemas.openxmlformats.org/officeDocument/2006/relationships/font" Target="fonts/ProximaNova-bold.fntdata"/><Relationship Id="rId1" Type="http://schemas.openxmlformats.org/officeDocument/2006/relationships/theme" Target="theme/theme2.xml"/><Relationship Id="rId6" Type="http://schemas.openxmlformats.org/officeDocument/2006/relationships/notesMaster" Target="notesMasters/notesMaster1.xml"/><Relationship Id="rId49" Type="http://schemas.openxmlformats.org/officeDocument/2006/relationships/slide" Target="slides/slide43.xml"/><Relationship Id="rId36" Type="http://schemas.openxmlformats.org/officeDocument/2006/relationships/slide" Target="slides/slide30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57" Type="http://schemas.openxmlformats.org/officeDocument/2006/relationships/font" Target="fonts/Oswald-regular.fntdata"/><Relationship Id="rId15" Type="http://schemas.openxmlformats.org/officeDocument/2006/relationships/slide" Target="slides/slide9.xml"/><Relationship Id="rId44" Type="http://schemas.openxmlformats.org/officeDocument/2006/relationships/slide" Target="slides/slide38.xml"/><Relationship Id="rId31" Type="http://schemas.openxmlformats.org/officeDocument/2006/relationships/slide" Target="slides/slide25.xml"/><Relationship Id="rId60" Type="http://schemas.openxmlformats.org/officeDocument/2006/relationships/font" Target="fonts/RobotoMono-bold.fntdata"/><Relationship Id="rId52" Type="http://schemas.openxmlformats.org/officeDocument/2006/relationships/slide" Target="slides/slide46.xml"/><Relationship Id="rId10" Type="http://schemas.openxmlformats.org/officeDocument/2006/relationships/slide" Target="slides/slide4.xml"/><Relationship Id="rId65" Type="http://schemas.openxmlformats.org/officeDocument/2006/relationships/customXml" Target="../customXml/item3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39" Type="http://schemas.openxmlformats.org/officeDocument/2006/relationships/slide" Target="slides/slide33.xml"/><Relationship Id="rId13" Type="http://schemas.openxmlformats.org/officeDocument/2006/relationships/slide" Target="slides/slide7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dc66b9e5f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dc66b9e5f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031c69549d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031c69549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031c6954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031c6954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31c69549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031c69549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031c69549d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031c69549d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05b095583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05b095583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31c69549d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31c69549d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031c69549d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031c69549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031c69549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031c69549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31c69549d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031c69549d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31c69549d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31c69549d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031c69549d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031c69549d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31c69549d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031c69549d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031c69549d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031c69549d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031c69549d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031c69549d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031c69549d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031c69549d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31c69549d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031c69549d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031c69549d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031c69549d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031c69585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031c69585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031c69549d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031c69549d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031c69549d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031c69549d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dc66b9e5f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dc66b9e5f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0561fd7a1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0561fd7a1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31c69585f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031c69585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031c69549d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031c69549d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031c69549d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031c69549d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031c69585f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031c69585f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dc66b9e5ff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dc66b9e5ff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031c69549d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031c69549d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031c69549d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031c69549d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031c69549d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031c69549d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031c69585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031c69585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031c69549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031c69549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05b095583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05b095583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dc66b9e5ff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dc66b9e5ff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031c69549d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031c69549d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031c69549d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031c69549d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dc66b9e5ff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dc66b9e5ff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dc6d702fb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dc6d702fb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dc6d702fb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dc6d702f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31c69549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31c69549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031c6954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031c6954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31c69549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031c6954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0561fd7a1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0561fd7a17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031c69549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031c69549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7550" y="-4625"/>
            <a:ext cx="449650" cy="4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7550" y="-4625"/>
            <a:ext cx="449650" cy="4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7550" y="-4625"/>
            <a:ext cx="449650" cy="4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7550" y="-4625"/>
            <a:ext cx="449650" cy="4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7550" y="-4625"/>
            <a:ext cx="449650" cy="4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7550" y="-4625"/>
            <a:ext cx="449650" cy="4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5"/>
            <a:ext cx="449650" cy="4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7550" y="-4625"/>
            <a:ext cx="449650" cy="4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hyperlink" Target="https://machine-learning.paperspace.com/wiki/activation-function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aisoc.uk/articles/gradient-descent/" TargetMode="External"/><Relationship Id="rId4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nnplayground.com/" TargetMode="External"/><Relationship Id="rId4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aisoc/Workshops-22-23/NN" TargetMode="External"/><Relationship Id="rId4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Truths and a Lie </a:t>
            </a:r>
            <a:r>
              <a:rPr i="1" lang="en"/>
              <a:t>(AI Edition)</a:t>
            </a:r>
            <a:endParaRPr i="1"/>
          </a:p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Vevox Quiz: 106-583-269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think of a problem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152475"/>
            <a:ext cx="563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Suppose the AI Society (or ECSS) made this brand new dating app “okCrushampton”: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299" y="418150"/>
            <a:ext cx="2560075" cy="455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724" y="2429200"/>
            <a:ext cx="982945" cy="19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1826450" y="2765050"/>
            <a:ext cx="39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&lt;-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Frequency of going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club in a month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1911488" y="3904475"/>
            <a:ext cx="39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&lt;- Frequency of going coffee shop in a month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simplified overview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961750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for your Neural Network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inputs: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Coffee shop (𝑥1) - </a:t>
            </a: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👍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Clubs (</a:t>
            </a:r>
            <a:r>
              <a:rPr lang="en"/>
              <a:t>𝑥2) - </a:t>
            </a: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👎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688" y="2500275"/>
            <a:ext cx="3984624" cy="224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targets</a:t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say we came </a:t>
            </a:r>
            <a:r>
              <a:rPr lang="en"/>
              <a:t>across a profile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Coffee shop (</a:t>
            </a:r>
            <a:r>
              <a:rPr lang="en"/>
              <a:t>𝑥1) = 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Club (𝑥2) = 12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we wanted someone like this: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Coffee shop (𝑥1) = 12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Club (𝑥2) = 0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103" y="1017725"/>
            <a:ext cx="1955526" cy="347652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4" name="Google Shape;164;p26"/>
          <p:cNvCxnSpPr/>
          <p:nvPr/>
        </p:nvCxnSpPr>
        <p:spPr>
          <a:xfrm>
            <a:off x="4310575" y="1061100"/>
            <a:ext cx="2538600" cy="30213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6"/>
          <p:cNvCxnSpPr/>
          <p:nvPr/>
        </p:nvCxnSpPr>
        <p:spPr>
          <a:xfrm flipH="1">
            <a:off x="4444763" y="1218675"/>
            <a:ext cx="2325000" cy="29994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175" y="1017750"/>
            <a:ext cx="1955526" cy="3476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6"/>
          <p:cNvCxnSpPr/>
          <p:nvPr/>
        </p:nvCxnSpPr>
        <p:spPr>
          <a:xfrm>
            <a:off x="6950075" y="2748625"/>
            <a:ext cx="762300" cy="7020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6"/>
          <p:cNvCxnSpPr/>
          <p:nvPr/>
        </p:nvCxnSpPr>
        <p:spPr>
          <a:xfrm flipH="1" rot="10800000">
            <a:off x="7679475" y="1569925"/>
            <a:ext cx="1113300" cy="18807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make a guess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very </a:t>
            </a:r>
            <a:r>
              <a:rPr lang="en"/>
              <a:t>short</a:t>
            </a:r>
            <a:r>
              <a:rPr lang="en"/>
              <a:t> detour through data processing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make the data a bit more easy for our Neural Network: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0" name="Google Shape;180;p28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{3AD2A014-5746-4619-851F-4768A5B22D20}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Before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Coffee (</a:t>
                      </a:r>
                      <a:r>
                        <a:rPr lang="en" sz="1800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𝑥1)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Clubs (</a:t>
                      </a:r>
                      <a:r>
                        <a:rPr lang="en" sz="1800">
                          <a:solidFill>
                            <a:schemeClr val="accent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𝑥2)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279" y="3654629"/>
            <a:ext cx="2927375" cy="7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1267925" y="3497563"/>
            <a:ext cx="3000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We use </a:t>
            </a: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data normalisation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to bring every data point to a range of [0,1]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Weighing our inputs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/>
        </p:nvSpPr>
        <p:spPr>
          <a:xfrm>
            <a:off x="4142425" y="2263525"/>
            <a:ext cx="11886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𝑥1 * w1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𝑥2 * w2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and adding them</a:t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4142425" y="2263525"/>
            <a:ext cx="11886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𝑥1 * w1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+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𝑥2 * w2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Results! (or is it?)</a:t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/>
        </p:nvSpPr>
        <p:spPr>
          <a:xfrm>
            <a:off x="4142425" y="2263525"/>
            <a:ext cx="11886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𝑥1 * w1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+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𝑥2 * w2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6103525" y="2461638"/>
            <a:ext cx="20517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But that’s still X * w3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6103525" y="2965225"/>
            <a:ext cx="2588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.e : It’s still a linear multiplication</a:t>
            </a:r>
            <a:endParaRPr/>
          </a:p>
        </p:txBody>
      </p:sp>
      <p:sp>
        <p:nvSpPr>
          <p:cNvPr id="206" name="Google Shape;206;p31"/>
          <p:cNvSpPr txBox="1"/>
          <p:nvPr/>
        </p:nvSpPr>
        <p:spPr>
          <a:xfrm>
            <a:off x="5660500" y="4336325"/>
            <a:ext cx="348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1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X is </a:t>
            </a:r>
            <a:r>
              <a:rPr i="1" lang="en" sz="11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i="1" lang="en" sz="11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vector from x1 and x2 (eg.  [0.167  0.4]</a:t>
            </a:r>
            <a:r>
              <a:rPr baseline="30000" i="1"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  </a:t>
            </a:r>
            <a:r>
              <a:rPr i="1"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i="1"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Avoiding linearity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had lots of weights and lots of input variables, it would still end up in all the weights summing up to one </a:t>
            </a:r>
            <a:r>
              <a:rPr b="1" i="1" lang="en"/>
              <a:t>w</a:t>
            </a:r>
            <a:r>
              <a:rPr i="1" lang="en"/>
              <a:t> </a:t>
            </a:r>
            <a:r>
              <a:rPr lang="en"/>
              <a:t>value.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Compressed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detailed enough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Fruitless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Sabeeh Islam (Saf)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activation function</a:t>
            </a:r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300" y="1466000"/>
            <a:ext cx="4436851" cy="29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 txBox="1"/>
          <p:nvPr/>
        </p:nvSpPr>
        <p:spPr>
          <a:xfrm>
            <a:off x="6410875" y="2571750"/>
            <a:ext cx="25002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33"/>
          <p:cNvSpPr txBox="1"/>
          <p:nvPr/>
        </p:nvSpPr>
        <p:spPr>
          <a:xfrm>
            <a:off x="311700" y="1065800"/>
            <a:ext cx="21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Let’s call it σ for now.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5720475" y="4661275"/>
            <a:ext cx="334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https://machine-learning.paperspace.com/wiki/activation-function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2" name="Google Shape;222;p33"/>
          <p:cNvCxnSpPr/>
          <p:nvPr/>
        </p:nvCxnSpPr>
        <p:spPr>
          <a:xfrm flipH="1" rot="10800000">
            <a:off x="994900" y="4267425"/>
            <a:ext cx="515400" cy="2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33"/>
          <p:cNvSpPr txBox="1"/>
          <p:nvPr/>
        </p:nvSpPr>
        <p:spPr>
          <a:xfrm>
            <a:off x="126550" y="4440775"/>
            <a:ext cx="24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We’ll use sigmoid in our NN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the activation function σ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 txBox="1"/>
          <p:nvPr/>
        </p:nvSpPr>
        <p:spPr>
          <a:xfrm>
            <a:off x="4472850" y="2263525"/>
            <a:ext cx="11886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𝑥1 * w1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+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𝑥2 * w2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3907125" y="2595175"/>
            <a:ext cx="3465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σ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351" y="2131775"/>
            <a:ext cx="497875" cy="145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157951" y="2131775"/>
            <a:ext cx="497875" cy="14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Except there’s now </a:t>
            </a:r>
            <a:r>
              <a:rPr i="1" lang="en"/>
              <a:t>another</a:t>
            </a:r>
            <a:r>
              <a:rPr lang="en"/>
              <a:t> problem.</a:t>
            </a:r>
            <a:endParaRPr/>
          </a:p>
        </p:txBody>
      </p:sp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Let this be our activation function:</a:t>
            </a:r>
            <a:endParaRPr/>
          </a:p>
        </p:txBody>
      </p:sp>
      <p:sp>
        <p:nvSpPr>
          <p:cNvPr id="240" name="Google Shape;240;p35"/>
          <p:cNvSpPr txBox="1"/>
          <p:nvPr/>
        </p:nvSpPr>
        <p:spPr>
          <a:xfrm>
            <a:off x="3515575" y="2220025"/>
            <a:ext cx="25296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What if we wanted it to activate only when it reached 1?</a:t>
            </a:r>
            <a:endParaRPr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.e this →</a:t>
            </a:r>
            <a:endParaRPr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050" y="1515450"/>
            <a:ext cx="3127426" cy="305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137" y="1592853"/>
            <a:ext cx="3127426" cy="2904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Except there’s now </a:t>
            </a:r>
            <a:r>
              <a:rPr i="1" lang="en"/>
              <a:t>another</a:t>
            </a:r>
            <a:r>
              <a:rPr lang="en"/>
              <a:t> problem.</a:t>
            </a:r>
            <a:endParaRPr/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Let this be our activation function:</a:t>
            </a:r>
            <a:endParaRPr/>
          </a:p>
        </p:txBody>
      </p:sp>
      <p:sp>
        <p:nvSpPr>
          <p:cNvPr id="249" name="Google Shape;249;p36"/>
          <p:cNvSpPr txBox="1"/>
          <p:nvPr/>
        </p:nvSpPr>
        <p:spPr>
          <a:xfrm>
            <a:off x="5704450" y="2426575"/>
            <a:ext cx="30444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Remember </a:t>
            </a:r>
            <a:r>
              <a:rPr i="1"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r>
              <a:rPr i="1"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= mx + c ?</a:t>
            </a:r>
            <a:endParaRPr i="1"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</a:t>
            </a:r>
            <a:r>
              <a:rPr i="1"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sort of</a:t>
            </a: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like that</a:t>
            </a:r>
            <a:endParaRPr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775" y="1636075"/>
            <a:ext cx="3127426" cy="305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Thus we add a “bias” term or a constant term</a:t>
            </a:r>
            <a:endParaRPr/>
          </a:p>
        </p:txBody>
      </p:sp>
      <p:pic>
        <p:nvPicPr>
          <p:cNvPr id="256" name="Google Shape;2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990250"/>
            <a:ext cx="679284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/>
          <p:nvPr/>
        </p:nvSpPr>
        <p:spPr>
          <a:xfrm>
            <a:off x="4433900" y="2088776"/>
            <a:ext cx="14589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𝑥1 * w1</a:t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 +</a:t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𝑥2 * w2</a:t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 +</a:t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 b</a:t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3769750" y="2595175"/>
            <a:ext cx="3465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σ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940100" y="1756515"/>
            <a:ext cx="755200" cy="220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">
            <a:off x="4824225" y="1756502"/>
            <a:ext cx="755200" cy="220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now we have our first neuron!</a:t>
            </a:r>
            <a:endParaRPr/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200" y="984075"/>
            <a:ext cx="679284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/>
        </p:nvSpPr>
        <p:spPr>
          <a:xfrm>
            <a:off x="4650525" y="2082601"/>
            <a:ext cx="14589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𝑥1 * w1</a:t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 +</a:t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𝑥2 * w2</a:t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 +</a:t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 b</a:t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8" name="Google Shape;268;p38"/>
          <p:cNvSpPr txBox="1"/>
          <p:nvPr/>
        </p:nvSpPr>
        <p:spPr>
          <a:xfrm>
            <a:off x="3986375" y="2589000"/>
            <a:ext cx="3465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σ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156725" y="1750340"/>
            <a:ext cx="755200" cy="220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">
            <a:off x="5040850" y="1750327"/>
            <a:ext cx="755200" cy="220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actually make guesses</a:t>
            </a:r>
            <a:endParaRPr/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990250"/>
            <a:ext cx="679284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9"/>
          <p:cNvSpPr txBox="1"/>
          <p:nvPr/>
        </p:nvSpPr>
        <p:spPr>
          <a:xfrm>
            <a:off x="4433900" y="2088776"/>
            <a:ext cx="14589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𝑥1 * w1</a:t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 +</a:t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𝑥2 * w2</a:t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 +</a:t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 b</a:t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8" name="Google Shape;278;p39"/>
          <p:cNvSpPr txBox="1"/>
          <p:nvPr/>
        </p:nvSpPr>
        <p:spPr>
          <a:xfrm>
            <a:off x="3769750" y="2595175"/>
            <a:ext cx="3465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σ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940100" y="1756515"/>
            <a:ext cx="755200" cy="220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">
            <a:off x="4824225" y="1756502"/>
            <a:ext cx="755200" cy="22026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9"/>
          <p:cNvSpPr txBox="1"/>
          <p:nvPr/>
        </p:nvSpPr>
        <p:spPr>
          <a:xfrm>
            <a:off x="6144075" y="2562125"/>
            <a:ext cx="25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= 0.678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554000" y="1875763"/>
            <a:ext cx="2071800" cy="21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𝑥1 = 0.167</a:t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𝑥2 = 0.4</a:t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 = 1</a:t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w1 = 0.213</a:t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w2 = 0.63</a:t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Oswald"/>
                <a:ea typeface="Oswald"/>
                <a:cs typeface="Oswald"/>
                <a:sym typeface="Oswald"/>
              </a:rPr>
              <a:t>σ (</a:t>
            </a:r>
            <a:r>
              <a:rPr lang="en" sz="136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𝑥</a:t>
            </a:r>
            <a:r>
              <a:rPr lang="en" sz="1350">
                <a:latin typeface="Oswald"/>
                <a:ea typeface="Oswald"/>
                <a:cs typeface="Oswald"/>
                <a:sym typeface="Oswald"/>
              </a:rPr>
              <a:t>) = </a:t>
            </a:r>
            <a:endParaRPr sz="135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5579425" y="4408125"/>
            <a:ext cx="354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Remember, our weights are randomised when we initialise our Neural Network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5575" y="3475400"/>
            <a:ext cx="745827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short look back</a:t>
            </a:r>
            <a:endParaRPr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</a:t>
            </a:r>
            <a:r>
              <a:rPr lang="en"/>
              <a:t>recap: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Configured our input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Added weights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Added bias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Added an activation function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Neurons form the brain</a:t>
            </a:r>
            <a:endParaRPr/>
          </a:p>
        </p:txBody>
      </p:sp>
      <p:pic>
        <p:nvPicPr>
          <p:cNvPr id="296" name="Google Shape;2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850" y="939325"/>
            <a:ext cx="568890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1"/>
          <p:cNvSpPr txBox="1"/>
          <p:nvPr/>
        </p:nvSpPr>
        <p:spPr>
          <a:xfrm>
            <a:off x="467575" y="2357213"/>
            <a:ext cx="1505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Each Neuron has its own activation function, which we train.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311700" y="19567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NN says 0.678 or 67.8% chance of us liking them</a:t>
            </a:r>
            <a:endParaRPr sz="27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Raise your hand if you’ve used ChatGPT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But………</a:t>
            </a:r>
            <a:endParaRPr/>
          </a:p>
        </p:txBody>
      </p:sp>
      <p:pic>
        <p:nvPicPr>
          <p:cNvPr id="308" name="Google Shape;3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228" y="1166275"/>
            <a:ext cx="1955526" cy="347652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9" name="Google Shape;309;p43"/>
          <p:cNvCxnSpPr/>
          <p:nvPr/>
        </p:nvCxnSpPr>
        <p:spPr>
          <a:xfrm>
            <a:off x="3302700" y="1209650"/>
            <a:ext cx="2538600" cy="30213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43"/>
          <p:cNvCxnSpPr/>
          <p:nvPr/>
        </p:nvCxnSpPr>
        <p:spPr>
          <a:xfrm flipH="1">
            <a:off x="3436888" y="1367225"/>
            <a:ext cx="2325000" cy="29994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train our Neural Network!</a:t>
            </a:r>
            <a:endParaRPr/>
          </a:p>
        </p:txBody>
      </p:sp>
      <p:sp>
        <p:nvSpPr>
          <p:cNvPr id="316" name="Google Shape;316;p44"/>
          <p:cNvSpPr txBox="1"/>
          <p:nvPr>
            <p:ph idx="1" type="body"/>
          </p:nvPr>
        </p:nvSpPr>
        <p:spPr>
          <a:xfrm>
            <a:off x="311700" y="1879500"/>
            <a:ext cx="8520600" cy="26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600"/>
              <a:t>After this short break!</a:t>
            </a:r>
            <a:endParaRPr i="1" sz="2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train your Neural Network</a:t>
            </a:r>
            <a:endParaRPr/>
          </a:p>
        </p:txBody>
      </p:sp>
      <p:pic>
        <p:nvPicPr>
          <p:cNvPr id="322" name="Google Shape;3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387" y="1166325"/>
            <a:ext cx="5247224" cy="352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1550" y="2479400"/>
            <a:ext cx="1380151" cy="90014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5"/>
          <p:cNvSpPr txBox="1"/>
          <p:nvPr/>
        </p:nvSpPr>
        <p:spPr>
          <a:xfrm>
            <a:off x="5375850" y="4692625"/>
            <a:ext cx="357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Proxima Nova"/>
                <a:ea typeface="Proxima Nova"/>
                <a:cs typeface="Proxima Nova"/>
                <a:sym typeface="Proxima Nova"/>
              </a:rPr>
              <a:t>FYI: If this is not familiar, it’s because this is the spin-off version</a:t>
            </a:r>
            <a:endParaRPr i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far are we from desired output?</a:t>
            </a:r>
            <a:endParaRPr/>
          </a:p>
        </p:txBody>
      </p:sp>
      <p:sp>
        <p:nvSpPr>
          <p:cNvPr id="330" name="Google Shape;33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We need a function that tells us how far we are.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Function ideally needs to give us a slope that is continuous and we can find the lowest point on that slope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We call this the loss function </a:t>
            </a:r>
            <a:endParaRPr sz="2100"/>
          </a:p>
        </p:txBody>
      </p:sp>
      <p:pic>
        <p:nvPicPr>
          <p:cNvPr id="331" name="Google Shape;3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950" y="2798450"/>
            <a:ext cx="2478099" cy="2056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 (One of many)</a:t>
            </a:r>
            <a:endParaRPr/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350" y="1813350"/>
            <a:ext cx="5817301" cy="23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7"/>
          <p:cNvSpPr txBox="1"/>
          <p:nvPr/>
        </p:nvSpPr>
        <p:spPr>
          <a:xfrm>
            <a:off x="4978175" y="4427075"/>
            <a:ext cx="39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Many other loss functions out there!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3" name="Google Shape;343;p48"/>
          <p:cNvCxnSpPr/>
          <p:nvPr/>
        </p:nvCxnSpPr>
        <p:spPr>
          <a:xfrm flipH="1" rot="10800000">
            <a:off x="5576500" y="1477300"/>
            <a:ext cx="1301700" cy="50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4" name="Google Shape;3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389" y="1097125"/>
            <a:ext cx="5873226" cy="330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5" name="Google Shape;34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lossy adventure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Gradually descending to the lowest point</a:t>
            </a:r>
            <a:endParaRPr/>
          </a:p>
        </p:txBody>
      </p:sp>
      <p:pic>
        <p:nvPicPr>
          <p:cNvPr id="351" name="Google Shape;3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76700"/>
            <a:ext cx="679284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9"/>
          <p:cNvSpPr txBox="1"/>
          <p:nvPr/>
        </p:nvSpPr>
        <p:spPr>
          <a:xfrm>
            <a:off x="571950" y="2259875"/>
            <a:ext cx="1478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We want to go from red to blue as that means lowest “error” rate in the Neural Network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3" name="Google Shape;353;p49"/>
          <p:cNvSpPr txBox="1"/>
          <p:nvPr/>
        </p:nvSpPr>
        <p:spPr>
          <a:xfrm>
            <a:off x="7050800" y="4337075"/>
            <a:ext cx="189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Proxima Nova"/>
                <a:ea typeface="Proxima Nova"/>
                <a:cs typeface="Proxima Nova"/>
                <a:sym typeface="Proxima Nova"/>
              </a:rPr>
              <a:t>Note: x1 and x2 aren’t normalised in this graph</a:t>
            </a:r>
            <a:endParaRPr i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359" name="Google Shape;35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ptimization algorithm for finding a local minimum of a differentiable function.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Repeated steps in the opposite direction of the gradient of the loss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function needs to be differentiable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Visualised</a:t>
            </a:r>
            <a:endParaRPr/>
          </a:p>
        </p:txBody>
      </p:sp>
      <p:pic>
        <p:nvPicPr>
          <p:cNvPr id="365" name="Google Shape;3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787" y="1230425"/>
            <a:ext cx="4772426" cy="35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Math</a:t>
            </a:r>
            <a:endParaRPr/>
          </a:p>
        </p:txBody>
      </p:sp>
      <p:pic>
        <p:nvPicPr>
          <p:cNvPr id="371" name="Google Shape;3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358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Reaching mainstream popularity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00" y="1878525"/>
            <a:ext cx="4822617" cy="241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067" y="1106000"/>
            <a:ext cx="3627458" cy="2839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1300" y="0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The sequel </a:t>
            </a:r>
            <a:endParaRPr/>
          </a:p>
        </p:txBody>
      </p:sp>
      <p:sp>
        <p:nvSpPr>
          <p:cNvPr id="377" name="Google Shape;37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Gradient Descent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Visualised them both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Backpropagation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Reading!</a:t>
            </a:r>
            <a:endParaRPr/>
          </a:p>
        </p:txBody>
      </p:sp>
      <p:sp>
        <p:nvSpPr>
          <p:cNvPr id="383" name="Google Shape;383;p54"/>
          <p:cNvSpPr txBox="1"/>
          <p:nvPr>
            <p:ph idx="1" type="body"/>
          </p:nvPr>
        </p:nvSpPr>
        <p:spPr>
          <a:xfrm>
            <a:off x="311700" y="1133775"/>
            <a:ext cx="85206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http://aisoc.uk/articles/gradient-descent/</a:t>
            </a:r>
            <a:endParaRPr sz="2800">
              <a:solidFill>
                <a:srgbClr val="0000FF"/>
              </a:solidFill>
            </a:endParaRPr>
          </a:p>
        </p:txBody>
      </p:sp>
      <p:sp>
        <p:nvSpPr>
          <p:cNvPr id="384" name="Google Shape;384;p54"/>
          <p:cNvSpPr txBox="1"/>
          <p:nvPr/>
        </p:nvSpPr>
        <p:spPr>
          <a:xfrm>
            <a:off x="7179300" y="1834275"/>
            <a:ext cx="16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By Neeraja Menon</a:t>
            </a:r>
            <a:endParaRPr i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5" name="Google Shape;38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523" y="1877300"/>
            <a:ext cx="2878976" cy="287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 of a history lesson</a:t>
            </a:r>
            <a:endParaRPr/>
          </a:p>
        </p:txBody>
      </p:sp>
      <p:sp>
        <p:nvSpPr>
          <p:cNvPr id="391" name="Google Shape;39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Neural networks implemented all the way in 1958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Marvin Minsky’s </a:t>
            </a:r>
            <a:r>
              <a:rPr i="1" lang="en" sz="2100"/>
              <a:t>Perceptron </a:t>
            </a:r>
            <a:r>
              <a:rPr lang="en" sz="2100"/>
              <a:t>caused a decline in Neural Network popularity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Backpropagation invented in the 1970s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Actually thought of as a Neural Network learning algorithm in 1986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Neural Network popularity shoots up again.</a:t>
            </a:r>
            <a:endParaRPr sz="2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some fun yourself</a:t>
            </a:r>
            <a:endParaRPr/>
          </a:p>
        </p:txBody>
      </p:sp>
      <p:sp>
        <p:nvSpPr>
          <p:cNvPr id="397" name="Google Shape;397;p56"/>
          <p:cNvSpPr txBox="1"/>
          <p:nvPr/>
        </p:nvSpPr>
        <p:spPr>
          <a:xfrm>
            <a:off x="311700" y="1293825"/>
            <a:ext cx="473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u="sng">
                <a:hlinkClick r:id="rId3"/>
              </a:rPr>
              <a:t>https://nnplayground.com/</a:t>
            </a:r>
            <a:endParaRPr sz="2300"/>
          </a:p>
        </p:txBody>
      </p:sp>
      <p:pic>
        <p:nvPicPr>
          <p:cNvPr id="398" name="Google Shape;39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563" y="2161200"/>
            <a:ext cx="2524973" cy="2524973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6"/>
          <p:cNvSpPr txBox="1"/>
          <p:nvPr/>
        </p:nvSpPr>
        <p:spPr>
          <a:xfrm>
            <a:off x="5114625" y="1445950"/>
            <a:ext cx="3526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Change the training dataset to this!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roxima Nova"/>
                <a:ea typeface="Proxima Nova"/>
                <a:cs typeface="Proxima Nova"/>
                <a:sym typeface="Proxima Nova"/>
              </a:rPr>
              <a:t>[</a:t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roxima Nova"/>
                <a:ea typeface="Proxima Nova"/>
                <a:cs typeface="Proxima Nova"/>
                <a:sym typeface="Proxima Nova"/>
              </a:rPr>
              <a:t>  [[1,1],[</a:t>
            </a:r>
            <a:r>
              <a:rPr lang="en" sz="25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0.5</a:t>
            </a:r>
            <a:r>
              <a:rPr lang="en" sz="2500">
                <a:latin typeface="Proxima Nova"/>
                <a:ea typeface="Proxima Nova"/>
                <a:cs typeface="Proxima Nova"/>
                <a:sym typeface="Proxima Nova"/>
              </a:rPr>
              <a:t>]],</a:t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roxima Nova"/>
                <a:ea typeface="Proxima Nova"/>
                <a:cs typeface="Proxima Nova"/>
                <a:sym typeface="Proxima Nova"/>
              </a:rPr>
              <a:t>  [[1,0],[</a:t>
            </a:r>
            <a:r>
              <a:rPr lang="en" sz="25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2500">
                <a:latin typeface="Proxima Nova"/>
                <a:ea typeface="Proxima Nova"/>
                <a:cs typeface="Proxima Nova"/>
                <a:sym typeface="Proxima Nova"/>
              </a:rPr>
              <a:t>]],</a:t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roxima Nova"/>
                <a:ea typeface="Proxima Nova"/>
                <a:cs typeface="Proxima Nova"/>
                <a:sym typeface="Proxima Nova"/>
              </a:rPr>
              <a:t>  [[0,1],[</a:t>
            </a:r>
            <a:r>
              <a:rPr lang="en" sz="25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" sz="2500">
                <a:latin typeface="Proxima Nova"/>
                <a:ea typeface="Proxima Nova"/>
                <a:cs typeface="Proxima Nova"/>
                <a:sym typeface="Proxima Nova"/>
              </a:rPr>
              <a:t>]],</a:t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roxima Nova"/>
                <a:ea typeface="Proxima Nova"/>
                <a:cs typeface="Proxima Nova"/>
                <a:sym typeface="Proxima Nova"/>
              </a:rPr>
              <a:t>  [[0,0],[</a:t>
            </a:r>
            <a:r>
              <a:rPr lang="en" sz="25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0.2</a:t>
            </a:r>
            <a:r>
              <a:rPr lang="en" sz="2500">
                <a:latin typeface="Proxima Nova"/>
                <a:ea typeface="Proxima Nova"/>
                <a:cs typeface="Proxima Nova"/>
                <a:sym typeface="Proxima Nova"/>
              </a:rPr>
              <a:t>]]</a:t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roxima Nova"/>
                <a:ea typeface="Proxima Nova"/>
                <a:cs typeface="Proxima Nova"/>
                <a:sym typeface="Proxima Nova"/>
              </a:rPr>
              <a:t>]</a:t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time!</a:t>
            </a:r>
            <a:endParaRPr/>
          </a:p>
        </p:txBody>
      </p:sp>
      <p:sp>
        <p:nvSpPr>
          <p:cNvPr id="405" name="Google Shape;405;p57"/>
          <p:cNvSpPr txBox="1"/>
          <p:nvPr>
            <p:ph idx="1" type="body"/>
          </p:nvPr>
        </p:nvSpPr>
        <p:spPr>
          <a:xfrm>
            <a:off x="311700" y="1293300"/>
            <a:ext cx="85206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https://github.com/aisoc/Workshops-22-23/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406" name="Google Shape;40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5720" y="2165670"/>
            <a:ext cx="3152575" cy="22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Session</a:t>
            </a:r>
            <a:endParaRPr/>
          </a:p>
        </p:txBody>
      </p:sp>
      <p:pic>
        <p:nvPicPr>
          <p:cNvPr id="412" name="Google Shape;41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700" y="1078550"/>
            <a:ext cx="6334600" cy="35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9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so perfect though!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325" y="1509025"/>
            <a:ext cx="2894800" cy="33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500" y="893950"/>
            <a:ext cx="4243675" cy="32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our first session!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session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Articles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Future sessions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(not fully explored) world of AI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night sky&#10;&#10;Description automatically generated" id="116" name="Google Shape;116;p21"/>
          <p:cNvPicPr preferRelativeResize="0"/>
          <p:nvPr/>
        </p:nvPicPr>
        <p:blipFill rotWithShape="1">
          <a:blip r:embed="rId3">
            <a:alphaModFix/>
          </a:blip>
          <a:srcRect b="0" l="51077" r="11888" t="64348"/>
          <a:stretch/>
        </p:blipFill>
        <p:spPr>
          <a:xfrm>
            <a:off x="4376057" y="3183233"/>
            <a:ext cx="3106618" cy="1682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night sky&#10;&#10;Description automatically generated" id="117" name="Google Shape;117;p2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55481" r="28097" t="75278"/>
          <a:stretch/>
        </p:blipFill>
        <p:spPr>
          <a:xfrm>
            <a:off x="4745334" y="3699048"/>
            <a:ext cx="1377300" cy="116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18" name="Google Shape;118;p21"/>
          <p:cNvPicPr preferRelativeResize="0"/>
          <p:nvPr/>
        </p:nvPicPr>
        <p:blipFill rotWithShape="1">
          <a:blip r:embed="rId5">
            <a:alphaModFix/>
          </a:blip>
          <a:srcRect b="40001" l="13346" r="40885" t="0"/>
          <a:stretch/>
        </p:blipFill>
        <p:spPr>
          <a:xfrm>
            <a:off x="1210825" y="146957"/>
            <a:ext cx="3839309" cy="2831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119" name="Google Shape;119;p21"/>
          <p:cNvPicPr preferRelativeResize="0"/>
          <p:nvPr/>
        </p:nvPicPr>
        <p:blipFill rotWithShape="1">
          <a:blip r:embed="rId6">
            <a:alphaModFix/>
          </a:blip>
          <a:srcRect b="39997" l="44298" r="15943" t="1866"/>
          <a:stretch/>
        </p:blipFill>
        <p:spPr>
          <a:xfrm>
            <a:off x="3807488" y="217294"/>
            <a:ext cx="333521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&#10;&#10;Description automatically generated with medium confidence" id="120" name="Google Shape;120;p21"/>
          <p:cNvPicPr preferRelativeResize="0"/>
          <p:nvPr/>
        </p:nvPicPr>
        <p:blipFill rotWithShape="1">
          <a:blip r:embed="rId7">
            <a:alphaModFix/>
          </a:blip>
          <a:srcRect b="0" l="41994" r="40955" t="72297"/>
          <a:stretch/>
        </p:blipFill>
        <p:spPr>
          <a:xfrm>
            <a:off x="3614057" y="3558373"/>
            <a:ext cx="1430218" cy="130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88910" y="0"/>
            <a:ext cx="2567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urier New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AI Brain</a:t>
            </a:r>
            <a:endParaRPr sz="1100"/>
          </a:p>
        </p:txBody>
      </p:sp>
      <p:sp>
        <p:nvSpPr>
          <p:cNvPr id="122" name="Google Shape;122;p21"/>
          <p:cNvSpPr txBox="1"/>
          <p:nvPr/>
        </p:nvSpPr>
        <p:spPr>
          <a:xfrm>
            <a:off x="330892" y="726029"/>
            <a:ext cx="1760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1F24"/>
              </a:buClr>
              <a:buSzPts val="1200"/>
              <a:buFont typeface="Courier New"/>
              <a:buNone/>
            </a:pPr>
            <a:r>
              <a:rPr b="0" i="0" lang="en" sz="1200" u="none" cap="none" strike="noStrike">
                <a:solidFill>
                  <a:srgbClr val="BB1F24"/>
                </a:solidFill>
                <a:latin typeface="Courier New"/>
                <a:ea typeface="Courier New"/>
                <a:cs typeface="Courier New"/>
                <a:sym typeface="Courier New"/>
              </a:rPr>
              <a:t>Frontal Lobe: </a:t>
            </a:r>
            <a:r>
              <a:rPr b="1" i="0" lang="en" sz="1200" u="none" cap="none" strike="noStrike">
                <a:solidFill>
                  <a:srgbClr val="BB1F24"/>
                </a:solidFill>
                <a:latin typeface="Courier New"/>
                <a:ea typeface="Courier New"/>
                <a:cs typeface="Courier New"/>
                <a:sym typeface="Courier New"/>
              </a:rPr>
              <a:t>Neural Network</a:t>
            </a:r>
            <a:endParaRPr sz="1100"/>
          </a:p>
        </p:txBody>
      </p:sp>
      <p:sp>
        <p:nvSpPr>
          <p:cNvPr id="123" name="Google Shape;123;p21"/>
          <p:cNvSpPr txBox="1"/>
          <p:nvPr/>
        </p:nvSpPr>
        <p:spPr>
          <a:xfrm>
            <a:off x="3313205" y="4459494"/>
            <a:ext cx="1670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0E0"/>
              </a:buClr>
              <a:buSzPts val="1200"/>
              <a:buFont typeface="Courier New"/>
              <a:buNone/>
            </a:pPr>
            <a:r>
              <a:rPr b="0" i="0" lang="en" sz="1200" u="none" cap="none" strike="noStrike">
                <a:solidFill>
                  <a:srgbClr val="E0E0E0"/>
                </a:solidFill>
                <a:latin typeface="Courier New"/>
                <a:ea typeface="Courier New"/>
                <a:cs typeface="Courier New"/>
                <a:sym typeface="Courier New"/>
              </a:rPr>
              <a:t>Brain Stem: </a:t>
            </a:r>
            <a:r>
              <a:rPr b="1" i="0" lang="en" sz="1200" u="none" cap="none" strike="noStrike">
                <a:solidFill>
                  <a:srgbClr val="E0E0E0"/>
                </a:solidFill>
                <a:latin typeface="Courier New"/>
                <a:ea typeface="Courier New"/>
                <a:cs typeface="Courier New"/>
                <a:sym typeface="Courier New"/>
              </a:rPr>
              <a:t>Linear Regression</a:t>
            </a:r>
            <a:endParaRPr sz="1100"/>
          </a:p>
        </p:txBody>
      </p:sp>
      <p:sp>
        <p:nvSpPr>
          <p:cNvPr id="124" name="Google Shape;124;p21"/>
          <p:cNvSpPr txBox="1"/>
          <p:nvPr/>
        </p:nvSpPr>
        <p:spPr>
          <a:xfrm>
            <a:off x="6799804" y="4043072"/>
            <a:ext cx="1670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2880"/>
              </a:buClr>
              <a:buSzPts val="1200"/>
              <a:buFont typeface="Courier New"/>
              <a:buNone/>
            </a:pPr>
            <a:r>
              <a:rPr b="0" i="0" lang="en" sz="1200" u="none" cap="none" strike="noStrike">
                <a:solidFill>
                  <a:srgbClr val="812880"/>
                </a:solidFill>
                <a:latin typeface="Courier New"/>
                <a:ea typeface="Courier New"/>
                <a:cs typeface="Courier New"/>
                <a:sym typeface="Courier New"/>
              </a:rPr>
              <a:t>Cerebellum:</a:t>
            </a:r>
            <a:r>
              <a:rPr b="1" i="0" lang="en" sz="1200" u="none" cap="none" strike="noStrike">
                <a:solidFill>
                  <a:srgbClr val="812880"/>
                </a:solidFill>
                <a:latin typeface="Courier New"/>
                <a:ea typeface="Courier New"/>
                <a:cs typeface="Courier New"/>
                <a:sym typeface="Courier New"/>
              </a:rPr>
              <a:t> Decision Trees</a:t>
            </a:r>
            <a:endParaRPr sz="1100"/>
          </a:p>
        </p:txBody>
      </p:sp>
      <p:sp>
        <p:nvSpPr>
          <p:cNvPr id="125" name="Google Shape;125;p21"/>
          <p:cNvSpPr txBox="1"/>
          <p:nvPr/>
        </p:nvSpPr>
        <p:spPr>
          <a:xfrm>
            <a:off x="6143342" y="4632245"/>
            <a:ext cx="1998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4BCB"/>
              </a:buClr>
              <a:buSzPts val="1200"/>
              <a:buFont typeface="Courier New"/>
              <a:buNone/>
            </a:pPr>
            <a:r>
              <a:rPr b="0" i="0" lang="en" sz="1200" u="none" cap="none" strike="noStrike">
                <a:solidFill>
                  <a:srgbClr val="A44BCB"/>
                </a:solidFill>
                <a:latin typeface="Courier New"/>
                <a:ea typeface="Courier New"/>
                <a:cs typeface="Courier New"/>
                <a:sym typeface="Courier New"/>
              </a:rPr>
              <a:t>Cerebrocerebellum: </a:t>
            </a:r>
            <a:r>
              <a:rPr b="1" i="0" lang="en" sz="1200" u="none" cap="none" strike="noStrike">
                <a:solidFill>
                  <a:srgbClr val="A44BCB"/>
                </a:solidFill>
                <a:latin typeface="Courier New"/>
                <a:ea typeface="Courier New"/>
                <a:cs typeface="Courier New"/>
                <a:sym typeface="Courier New"/>
              </a:rPr>
              <a:t>Random Forest</a:t>
            </a:r>
            <a:endParaRPr sz="1100"/>
          </a:p>
        </p:txBody>
      </p:sp>
      <p:sp>
        <p:nvSpPr>
          <p:cNvPr id="126" name="Google Shape;126;p21"/>
          <p:cNvSpPr txBox="1"/>
          <p:nvPr/>
        </p:nvSpPr>
        <p:spPr>
          <a:xfrm>
            <a:off x="6511153" y="420584"/>
            <a:ext cx="2001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D3A"/>
              </a:buClr>
              <a:buSzPts val="1200"/>
              <a:buFont typeface="Courier New"/>
              <a:buNone/>
            </a:pPr>
            <a:r>
              <a:rPr b="0" i="0" lang="en" sz="1200" u="none" cap="none" strike="noStrike">
                <a:solidFill>
                  <a:srgbClr val="A1CD3A"/>
                </a:solidFill>
                <a:latin typeface="Courier New"/>
                <a:ea typeface="Courier New"/>
                <a:cs typeface="Courier New"/>
                <a:sym typeface="Courier New"/>
              </a:rPr>
              <a:t>Parietal Lobe: </a:t>
            </a:r>
            <a:r>
              <a:rPr b="1" i="0" lang="en" sz="1200" u="none" cap="none" strike="noStrike">
                <a:solidFill>
                  <a:srgbClr val="A1CD3A"/>
                </a:solidFill>
                <a:latin typeface="Courier New"/>
                <a:ea typeface="Courier New"/>
                <a:cs typeface="Courier New"/>
                <a:sym typeface="Courier New"/>
              </a:rPr>
              <a:t>Logistic Regression</a:t>
            </a:r>
            <a:endParaRPr sz="1100"/>
          </a:p>
        </p:txBody>
      </p:sp>
      <p:sp>
        <p:nvSpPr>
          <p:cNvPr id="127" name="Google Shape;127;p21"/>
          <p:cNvSpPr txBox="1"/>
          <p:nvPr/>
        </p:nvSpPr>
        <p:spPr>
          <a:xfrm>
            <a:off x="88900" y="4739096"/>
            <a:ext cx="2064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ourier New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By Jakub J. Dylag</a:t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-177175" y="1164625"/>
            <a:ext cx="149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BB1F24"/>
              </a:buClr>
              <a:buSzPts val="900"/>
              <a:buFont typeface="Courier New"/>
              <a:buChar char="●"/>
            </a:pPr>
            <a:r>
              <a:rPr b="1" lang="en" sz="900">
                <a:solidFill>
                  <a:srgbClr val="BB1F24"/>
                </a:solidFill>
                <a:latin typeface="Courier New"/>
                <a:ea typeface="Courier New"/>
                <a:cs typeface="Courier New"/>
                <a:sym typeface="Courier New"/>
              </a:rPr>
              <a:t>Manages high level interactions</a:t>
            </a:r>
            <a:endParaRPr b="1" sz="900">
              <a:solidFill>
                <a:srgbClr val="BB1F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BB1F24"/>
              </a:buClr>
              <a:buSzPts val="900"/>
              <a:buFont typeface="Courier New"/>
              <a:buChar char="●"/>
            </a:pPr>
            <a:r>
              <a:rPr b="1" lang="en" sz="900">
                <a:solidFill>
                  <a:srgbClr val="BB1F24"/>
                </a:solidFill>
                <a:latin typeface="Courier New"/>
                <a:ea typeface="Courier New"/>
                <a:cs typeface="Courier New"/>
                <a:sym typeface="Courier New"/>
              </a:rPr>
              <a:t>Abstraction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2960F52493204CB9488410A28C071F" ma:contentTypeVersion="9" ma:contentTypeDescription="Create a new document." ma:contentTypeScope="" ma:versionID="43a7b0d8cff384f0f16bc710ddf18cde">
  <xsd:schema xmlns:xsd="http://www.w3.org/2001/XMLSchema" xmlns:xs="http://www.w3.org/2001/XMLSchema" xmlns:p="http://schemas.microsoft.com/office/2006/metadata/properties" xmlns:ns2="a58779b2-6e96-4303-86a5-b4932c384b6f" xmlns:ns3="db049201-17a3-4711-b9db-36f87b3633aa" targetNamespace="http://schemas.microsoft.com/office/2006/metadata/properties" ma:root="true" ma:fieldsID="47a9d22023c6a0a92258283cddf99df0" ns2:_="" ns3:_="">
    <xsd:import namespace="a58779b2-6e96-4303-86a5-b4932c384b6f"/>
    <xsd:import namespace="db049201-17a3-4711-b9db-36f87b3633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8779b2-6e96-4303-86a5-b4932c384b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cbf2f534-9c3d-494b-83fb-768e807180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049201-17a3-4711-b9db-36f87b3633a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d49d13a-e822-4830-a33f-42f24002a24d}" ma:internalName="TaxCatchAll" ma:showField="CatchAllData" ma:web="db049201-17a3-4711-b9db-36f87b3633a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049201-17a3-4711-b9db-36f87b3633aa" xsi:nil="true"/>
    <lcf76f155ced4ddcb4097134ff3c332f xmlns="a58779b2-6e96-4303-86a5-b4932c384b6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DBC50C6-0BDD-4D03-927A-F850F6AB3EC1}"/>
</file>

<file path=customXml/itemProps2.xml><?xml version="1.0" encoding="utf-8"?>
<ds:datastoreItem xmlns:ds="http://schemas.openxmlformats.org/officeDocument/2006/customXml" ds:itemID="{38D0EBDE-0B07-4C7C-9379-18077872F8CD}"/>
</file>

<file path=customXml/itemProps3.xml><?xml version="1.0" encoding="utf-8"?>
<ds:datastoreItem xmlns:ds="http://schemas.openxmlformats.org/officeDocument/2006/customXml" ds:itemID="{B58089CF-3544-4A75-B87B-CC894D903D3D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0x010100602960F52493204CB9488410A28C071F</vt:lpwstr>
  </property>
  <property fmtid="{D5CDD505-2E9C-101B-9397-08002B2CF9AE}" pid="3" name="MediaServiceImageTags">
    <vt:lpwstr/>
  </property>
</Properties>
</file>